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sldIdLst>
    <p:sldId id="256" r:id="rId5"/>
    <p:sldId id="258" r:id="rId6"/>
    <p:sldId id="264" r:id="rId7"/>
    <p:sldId id="259" r:id="rId8"/>
    <p:sldId id="263" r:id="rId9"/>
    <p:sldId id="260" r:id="rId10"/>
    <p:sldId id="261" r:id="rId11"/>
    <p:sldId id="274" r:id="rId12"/>
    <p:sldId id="262" r:id="rId13"/>
    <p:sldId id="266" r:id="rId14"/>
    <p:sldId id="268" r:id="rId15"/>
    <p:sldId id="269" r:id="rId16"/>
    <p:sldId id="270" r:id="rId17"/>
    <p:sldId id="272" r:id="rId18"/>
    <p:sldId id="271" r:id="rId19"/>
    <p:sldId id="273" r:id="rId20"/>
    <p:sldId id="26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92" d="100"/>
          <a:sy n="92" d="100"/>
        </p:scale>
        <p:origin x="-2184" y="-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68FD-82A9-4B92-912C-C10FBD535A3C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F9D7C-5A27-47AE-B315-81BC56D020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7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ransition spd="slow">
    <p:strips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odocdb.d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fis.dk/" TargetMode="External"/><Relationship Id="rId4" Type="http://schemas.openxmlformats.org/officeDocument/2006/relationships/hyperlink" Target="http://www.cept.org/ec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8782" y="2331686"/>
            <a:ext cx="840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Importance of international harmonisation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59832" y="3162683"/>
            <a:ext cx="280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Alexander Kühn</a:t>
            </a:r>
            <a:br>
              <a:rPr lang="es-ES" sz="3200" dirty="0" smtClean="0"/>
            </a:br>
            <a:r>
              <a:rPr lang="es-ES" sz="3200" dirty="0" smtClean="0"/>
              <a:t>CEPT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48" y="585161"/>
            <a:ext cx="3078849" cy="15688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32" y="585161"/>
            <a:ext cx="982048" cy="1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2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700 MHz Development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065068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Background: WRC-12 Decision on the „almost allocation“ of 694-790 MHz band to the Mobile Service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Threefold strategic activities started: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en-GB" sz="2000" dirty="0" smtClean="0"/>
              <a:t>Preparation towards WRC-15 (AI 1.2) – incl. SAB/SAP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en-GB" sz="2000" dirty="0" smtClean="0"/>
              <a:t>Studies on 700 MHz (Regulatory – Compatibility)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en-GB" sz="2000" dirty="0" smtClean="0"/>
              <a:t>Cross-border Issues (BS-MS / ARNS-MS)</a:t>
            </a:r>
          </a:p>
          <a:p>
            <a:pPr marL="514350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Clear strategic objective on a harmonised solution 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Less discretion for national administrations (except: Implementation)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Lesson from Digital Dividend I (800 MHz) – „UHF Strategy“</a:t>
            </a:r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3112655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 700 MHz Harmonisation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Predictability for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Mobile industry (manufacturers)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Broadcasting operators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CEPT administrations regarding regulatory environment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Strengthening of CEPT position to WRC-15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Early ECP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Common </a:t>
            </a:r>
            <a:r>
              <a:rPr lang="en-GB" sz="2000" dirty="0" err="1" smtClean="0"/>
              <a:t>Crossborder</a:t>
            </a:r>
            <a:r>
              <a:rPr lang="en-GB" sz="2000" dirty="0" smtClean="0"/>
              <a:t>-Framework (ARNS-MS)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Facilitating global developments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Flexibility on implementation date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75211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ECC Recommendations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ERC Recommendation 70/03 on Short Range Devices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Common technical usage conditions – technological neutral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Frequencies for specific types of Short-Range devices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Flexible Guidance to CEPT administrations (non-mandatory)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Implementation usually by general authorisation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Fast spectrum access for innovative systems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440898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issue: 5G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Strategy: CEPT Roadmap on 5G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Focus on key bands for 5G: 700 MHz, 3.4-3.8, 26 GHz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Review of ECC Decisions on all mobile bands:  Ready for 5G?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WRC-19 Agenda item on </a:t>
            </a:r>
            <a:r>
              <a:rPr lang="en-GB" sz="2000" dirty="0" err="1" smtClean="0"/>
              <a:t>millimeter</a:t>
            </a:r>
            <a:r>
              <a:rPr lang="en-GB" sz="2000" dirty="0" smtClean="0"/>
              <a:t> wave bands (&gt;24 GHz)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Requirements of vertical industries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Result of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Hugh dynamic in ICT development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Consensus based approach in CEPT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en-GB" sz="24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855571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Relation to the European Union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106632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EU is a legal community!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Legal certainty </a:t>
            </a:r>
            <a:r>
              <a:rPr lang="en-GB" sz="2400" dirty="0" smtClean="0">
                <a:sym typeface="Wingdings"/>
              </a:rPr>
              <a:t> Mandatory </a:t>
            </a:r>
            <a:r>
              <a:rPr lang="en-GB" sz="2400" dirty="0" err="1" smtClean="0"/>
              <a:t>decisons</a:t>
            </a:r>
            <a:endParaRPr lang="en-GB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Harmonisation measures are based on CEPT decisions on technical conditions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EU Mandates &amp; CEPT reports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en-GB" sz="24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4350760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level: ITU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Radio Regulations / WRC´s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Full support of the consensus based approach!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Concerns on regulation of specific applications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High level regulation needs high grad of abstraction!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ITU-R Recommendations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Common technical conditions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Similar element as ECC Decisions </a:t>
            </a:r>
            <a:r>
              <a:rPr lang="en-GB" sz="2000" dirty="0" smtClean="0">
                <a:sym typeface="Wingdings"/>
              </a:rPr>
              <a:t></a:t>
            </a:r>
            <a:r>
              <a:rPr lang="en-GB" sz="2000" dirty="0" smtClean="0"/>
              <a:t> Flexible implementation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000" dirty="0" smtClean="0"/>
              <a:t>They are not standards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en-GB" sz="24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548001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Trends &amp; </a:t>
            </a:r>
            <a:r>
              <a:rPr lang="de-DE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</a:t>
            </a:r>
            <a:endParaRPr lang="de-D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Future place of spectrum harmonisation?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Role of Standardisation organisations vs. interregional administration groups?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Ensuring the timely availability of spectrum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Responsiveness to dynamic technological innovation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Global vs. Regional harmonisation</a:t>
            </a:r>
          </a:p>
          <a:p>
            <a:pPr marL="0" indent="0" algn="ctr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en-GB" sz="2400" dirty="0" smtClean="0"/>
              <a:t>SUGGESTION: More Communication !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914400" lvl="1" indent="-4572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551422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ept.org/files/18292/image.png"/>
          <p:cNvSpPr>
            <a:spLocks noChangeAspect="1" noChangeArrowheads="1"/>
          </p:cNvSpPr>
          <p:nvPr/>
        </p:nvSpPr>
        <p:spPr bwMode="auto">
          <a:xfrm>
            <a:off x="155575" y="-487363"/>
            <a:ext cx="7715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198717" y="685800"/>
            <a:ext cx="562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 </a:t>
            </a:r>
          </a:p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 Muchas Gracias a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todo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Vielen Dank!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23753" y="2763982"/>
            <a:ext cx="285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Alexander Kühn</a:t>
            </a:r>
          </a:p>
          <a:p>
            <a:r>
              <a:rPr lang="de-DE" dirty="0" smtClean="0"/>
              <a:t>Chairman CPG-19</a:t>
            </a:r>
          </a:p>
          <a:p>
            <a:r>
              <a:rPr lang="de-DE" dirty="0" smtClean="0"/>
              <a:t>alexander.kuehn@bnetza.de</a:t>
            </a:r>
          </a:p>
          <a:p>
            <a:r>
              <a:rPr lang="de-DE" dirty="0" smtClean="0"/>
              <a:t>+49.173.3040281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81703" y="2743200"/>
            <a:ext cx="2473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Federal Network Agency</a:t>
            </a:r>
          </a:p>
          <a:p>
            <a:r>
              <a:rPr lang="de-DE" dirty="0" smtClean="0"/>
              <a:t>Tulpenfeld 4</a:t>
            </a:r>
          </a:p>
          <a:p>
            <a:r>
              <a:rPr lang="de-DE" dirty="0" smtClean="0"/>
              <a:t>53113 Bonn</a:t>
            </a:r>
          </a:p>
          <a:p>
            <a:r>
              <a:rPr lang="de-DE" dirty="0" smtClean="0"/>
              <a:t>Germany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2279252"/>
            <a:ext cx="1263794" cy="16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61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20416" y="1199350"/>
            <a:ext cx="5903912" cy="38481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OffAxis2Top"/>
            <a:lightRig rig="threePt" dir="t"/>
          </a:scene3d>
          <a:sp3d extrusionH="381000" contourW="12700">
            <a:bevelT w="12700" h="12700"/>
            <a:bevelB w="12700" h="12700"/>
            <a:extrusionClr>
              <a:srgbClr val="3366FF"/>
            </a:extrusionClr>
            <a:contourClr>
              <a:schemeClr val="tx1"/>
            </a:contourClr>
          </a:sp3d>
        </p:spPr>
        <p:txBody>
          <a:bodyPr anchor="ctr"/>
          <a:lstStyle/>
          <a:p>
            <a:endParaRPr lang="en-GB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241128" y="1591041"/>
            <a:ext cx="4602163" cy="2301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OffAxis2Top"/>
            <a:lightRig rig="threePt" dir="t"/>
          </a:scene3d>
          <a:sp3d extrusionH="381000" contourW="12700">
            <a:bevelT w="12700" h="12700"/>
            <a:bevelB w="12700" h="12700"/>
            <a:extrusionClr>
              <a:srgbClr val="A9F9BC"/>
            </a:extrusionClr>
            <a:contourClr>
              <a:schemeClr val="tx1"/>
            </a:contourClr>
          </a:sp3d>
        </p:spPr>
        <p:txBody>
          <a:bodyPr anchor="ctr"/>
          <a:lstStyle/>
          <a:p>
            <a:endParaRPr lang="en-GB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41166" y="1611681"/>
            <a:ext cx="3975100" cy="1273174"/>
            <a:chOff x="1427" y="1661"/>
            <a:chExt cx="2504" cy="514"/>
          </a:xfrm>
          <a:solidFill>
            <a:srgbClr val="FACC9A"/>
          </a:solidFill>
          <a:scene3d>
            <a:camera prst="isometricOffAxis2Top"/>
            <a:lightRig rig="threePt" dir="t"/>
          </a:scene3d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427" y="1661"/>
              <a:ext cx="1251" cy="514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sp3d extrusionH="381000" contourW="12700">
              <a:bevelT w="12700" h="12700"/>
              <a:bevelB w="12700" h="12700"/>
              <a:extrusionClr>
                <a:srgbClr val="FFFFCC"/>
              </a:extrusionClr>
              <a:contourClr>
                <a:schemeClr val="tx1"/>
              </a:contourClr>
            </a:sp3d>
          </p:spPr>
          <p:txBody>
            <a:bodyPr anchor="ctr"/>
            <a:lstStyle/>
            <a:p>
              <a:endParaRPr lang="en-GB" dirty="0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429" y="1661"/>
              <a:ext cx="2502" cy="514"/>
              <a:chOff x="1427" y="1661"/>
              <a:chExt cx="2502" cy="514"/>
            </a:xfrm>
            <a:grpFill/>
          </p:grpSpPr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1427" y="1712"/>
                <a:ext cx="1251" cy="371"/>
              </a:xfrm>
              <a:prstGeom prst="rect">
                <a:avLst/>
              </a:prstGeom>
              <a:grpFill/>
              <a:ln>
                <a:noFill/>
              </a:ln>
              <a:sp3d extrusionH="381000" contourW="12700">
                <a:bevelT w="12700" h="12700"/>
                <a:bevelB w="12700" h="12700"/>
                <a:extrusionClr>
                  <a:srgbClr val="FFFFCC"/>
                </a:extrusionClr>
                <a:contourClr>
                  <a:schemeClr val="tx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2678" y="1661"/>
                <a:ext cx="1251" cy="514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sp3d extrusionH="381000" contourW="12700">
                <a:bevelT w="12700" h="12700"/>
                <a:bevelB w="12700" h="12700"/>
                <a:extrusionClr>
                  <a:srgbClr val="FFFFCC"/>
                </a:extrusionClr>
                <a:contourClr>
                  <a:schemeClr val="tx1"/>
                </a:contourClr>
              </a:sp3d>
            </p:spPr>
            <p:txBody>
              <a:bodyPr anchor="ctr"/>
              <a:lstStyle/>
              <a:p>
                <a:endParaRPr lang="en-GB" dirty="0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2678" y="1712"/>
                <a:ext cx="1251" cy="371"/>
              </a:xfrm>
              <a:prstGeom prst="rect">
                <a:avLst/>
              </a:prstGeom>
              <a:grpFill/>
              <a:ln>
                <a:noFill/>
              </a:ln>
              <a:sp3d extrusionH="381000" contourW="12700">
                <a:bevelT w="12700" h="12700"/>
                <a:bevelB w="12700" h="12700"/>
                <a:extrusionClr>
                  <a:srgbClr val="FFFFCC"/>
                </a:extrusionClr>
                <a:contourClr>
                  <a:schemeClr val="tx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GB" sz="1400" dirty="0"/>
              </a:p>
            </p:txBody>
          </p:sp>
        </p:grp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 rot="489273">
            <a:off x="1743065" y="3070170"/>
            <a:ext cx="4602162" cy="40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600" b="1" dirty="0" smtClean="0"/>
              <a:t>Legal and Procedural Implementation</a:t>
            </a:r>
            <a:endParaRPr lang="en-GB" sz="16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 rot="500540">
            <a:off x="1188332" y="3648023"/>
            <a:ext cx="4891954" cy="4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International Specifications &amp; Agreements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505980">
            <a:off x="2376728" y="2253458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Technical Regulatory</a:t>
            </a:r>
          </a:p>
          <a:p>
            <a:pPr algn="ctr"/>
            <a:r>
              <a:rPr lang="en-GB" sz="1200" dirty="0" smtClean="0"/>
              <a:t>Aspects</a:t>
            </a:r>
            <a:endParaRPr lang="en-GB" sz="1200" dirty="0"/>
          </a:p>
        </p:txBody>
      </p:sp>
      <p:sp>
        <p:nvSpPr>
          <p:cNvPr id="13" name="Textfeld 12"/>
          <p:cNvSpPr txBox="1"/>
          <p:nvPr/>
        </p:nvSpPr>
        <p:spPr>
          <a:xfrm rot="548424">
            <a:off x="3922131" y="2515009"/>
            <a:ext cx="24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Economic and </a:t>
            </a:r>
            <a:r>
              <a:rPr lang="en-GB" sz="1200" dirty="0" err="1" smtClean="0"/>
              <a:t>Competion</a:t>
            </a:r>
            <a:endParaRPr lang="en-GB" sz="1200" dirty="0" smtClean="0"/>
          </a:p>
          <a:p>
            <a:pPr algn="ctr"/>
            <a:r>
              <a:rPr lang="en-GB" sz="1200" dirty="0" smtClean="0"/>
              <a:t>Aspects</a:t>
            </a:r>
            <a:endParaRPr lang="en-GB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184564" y="519545"/>
            <a:ext cx="637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Baseline for spectrum regulation: Harmonisation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3046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08959" y="2352634"/>
            <a:ext cx="372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Avoid harmful interference</a:t>
            </a:r>
            <a:endParaRPr lang="en-GB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88472" y="353291"/>
            <a:ext cx="69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harmonise spectrum ?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20608037">
            <a:off x="607498" y="1406011"/>
            <a:ext cx="303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Economies of scale</a:t>
            </a:r>
            <a:endParaRPr lang="en-GB" sz="2400" b="1" dirty="0"/>
          </a:p>
        </p:txBody>
      </p:sp>
      <p:sp>
        <p:nvSpPr>
          <p:cNvPr id="5" name="Textfeld 4"/>
          <p:cNvSpPr txBox="1"/>
          <p:nvPr/>
        </p:nvSpPr>
        <p:spPr>
          <a:xfrm rot="1618864">
            <a:off x="5656118" y="1252312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Predictability of regulation</a:t>
            </a:r>
            <a:endParaRPr lang="en-GB" b="1" dirty="0"/>
          </a:p>
        </p:txBody>
      </p:sp>
      <p:sp>
        <p:nvSpPr>
          <p:cNvPr id="6" name="Textfeld 5"/>
          <p:cNvSpPr txBox="1"/>
          <p:nvPr/>
        </p:nvSpPr>
        <p:spPr>
          <a:xfrm rot="21044109">
            <a:off x="4914450" y="3464202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Balancing interests</a:t>
            </a:r>
            <a:endParaRPr lang="en-GB" b="1" dirty="0"/>
          </a:p>
        </p:txBody>
      </p:sp>
      <p:sp>
        <p:nvSpPr>
          <p:cNvPr id="7" name="Textfeld 6"/>
          <p:cNvSpPr txBox="1"/>
          <p:nvPr/>
        </p:nvSpPr>
        <p:spPr>
          <a:xfrm rot="1252213">
            <a:off x="540327" y="3324206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Best </a:t>
            </a:r>
            <a:r>
              <a:rPr lang="en-GB" b="1" dirty="0" err="1" smtClean="0"/>
              <a:t>practicies</a:t>
            </a:r>
            <a:endParaRPr lang="en-GB" b="1" dirty="0"/>
          </a:p>
        </p:txBody>
      </p:sp>
      <p:sp>
        <p:nvSpPr>
          <p:cNvPr id="8" name="Textfeld 7"/>
          <p:cNvSpPr txBox="1"/>
          <p:nvPr/>
        </p:nvSpPr>
        <p:spPr>
          <a:xfrm rot="175517">
            <a:off x="2346972" y="3037697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Consumer benefits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 rot="705086">
            <a:off x="3231572" y="1240848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Larger Markets</a:t>
            </a:r>
            <a:endParaRPr lang="en-GB" b="1" dirty="0"/>
          </a:p>
        </p:txBody>
      </p:sp>
      <p:sp>
        <p:nvSpPr>
          <p:cNvPr id="10" name="Textfeld 9"/>
          <p:cNvSpPr txBox="1"/>
          <p:nvPr/>
        </p:nvSpPr>
        <p:spPr>
          <a:xfrm rot="20993034">
            <a:off x="264393" y="261119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Easy Regulation</a:t>
            </a:r>
            <a:endParaRPr lang="en-GB" b="1" dirty="0"/>
          </a:p>
        </p:txBody>
      </p:sp>
      <p:sp>
        <p:nvSpPr>
          <p:cNvPr id="11" name="Textfeld 10"/>
          <p:cNvSpPr txBox="1"/>
          <p:nvPr/>
        </p:nvSpPr>
        <p:spPr>
          <a:xfrm rot="506142">
            <a:off x="3119312" y="3991051"/>
            <a:ext cx="414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Ease cross-border coordination</a:t>
            </a:r>
            <a:endParaRPr lang="en-GB" sz="2400" b="1" dirty="0"/>
          </a:p>
        </p:txBody>
      </p:sp>
      <p:sp>
        <p:nvSpPr>
          <p:cNvPr id="12" name="Textfeld 11"/>
          <p:cNvSpPr txBox="1"/>
          <p:nvPr/>
        </p:nvSpPr>
        <p:spPr>
          <a:xfrm rot="21362203">
            <a:off x="1422130" y="1992826"/>
            <a:ext cx="41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In-time regulation 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 rot="21114426">
            <a:off x="1790316" y="4433616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Greater Efficiency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 rot="21142639">
            <a:off x="4644353" y="1884506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More Services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7777994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0" y="1032303"/>
            <a:ext cx="727366" cy="74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uppieren 33"/>
          <p:cNvGrpSpPr/>
          <p:nvPr/>
        </p:nvGrpSpPr>
        <p:grpSpPr>
          <a:xfrm>
            <a:off x="1312293" y="1144170"/>
            <a:ext cx="2505498" cy="680398"/>
            <a:chOff x="1821960" y="1056981"/>
            <a:chExt cx="2504990" cy="584318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821960" y="1056981"/>
              <a:ext cx="2504990" cy="514487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175243" y="1076153"/>
              <a:ext cx="1803567" cy="565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b="1" dirty="0">
                  <a:solidFill>
                    <a:schemeClr val="bg1"/>
                  </a:solidFill>
                  <a:effectLst/>
                </a:rPr>
                <a:t>Radio  Regulations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239169" y="1106193"/>
            <a:ext cx="2187874" cy="689331"/>
            <a:chOff x="3753" y="1269"/>
            <a:chExt cx="644" cy="273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753" y="1269"/>
              <a:ext cx="644" cy="27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815" y="1311"/>
              <a:ext cx="51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dirty="0">
                  <a:solidFill>
                    <a:schemeClr val="bg1"/>
                  </a:solidFill>
                  <a:effectLst/>
                </a:rPr>
                <a:t>Recommendations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dirty="0">
                  <a:solidFill>
                    <a:schemeClr val="bg1"/>
                  </a:solidFill>
                  <a:effectLst/>
                </a:rPr>
                <a:t>Reports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426047" y="1198150"/>
            <a:ext cx="1083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effectLst/>
              </a:rPr>
              <a:t>GLOBAL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312293" y="1941939"/>
            <a:ext cx="7137905" cy="0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defRPr/>
            </a:pPr>
            <a:endParaRPr lang="fr-FR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799135" y="3325932"/>
            <a:ext cx="7651127" cy="1211406"/>
            <a:chOff x="338" y="1859"/>
            <a:chExt cx="4987" cy="1489"/>
          </a:xfrm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689" y="2902"/>
              <a:ext cx="1966" cy="44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 b="1" dirty="0" smtClean="0">
                  <a:effectLst/>
                </a:rPr>
                <a:t>Governmental </a:t>
              </a:r>
              <a:r>
                <a:rPr lang="en-GB" altLang="fr-FR" sz="1800" b="1" dirty="0">
                  <a:effectLst/>
                </a:rPr>
                <a:t>users</a:t>
              </a:r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689" y="1984"/>
              <a:ext cx="4634" cy="4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b="1" dirty="0">
                  <a:solidFill>
                    <a:schemeClr val="bg1"/>
                  </a:solidFill>
                  <a:effectLst/>
                </a:rPr>
                <a:t>Government </a:t>
              </a:r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689" y="2450"/>
              <a:ext cx="4636" cy="43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b="1" dirty="0" smtClean="0">
                  <a:solidFill>
                    <a:schemeClr val="accent2"/>
                  </a:solidFill>
                  <a:effectLst/>
                </a:rPr>
                <a:t>National Regulatory Authority (NRA)</a:t>
              </a:r>
              <a:endParaRPr lang="en-GB" altLang="fr-FR" sz="16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 rot="16200000">
              <a:off x="-247" y="2444"/>
              <a:ext cx="139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1400" b="1" dirty="0">
                  <a:solidFill>
                    <a:schemeClr val="tx1"/>
                  </a:solidFill>
                  <a:effectLst/>
                </a:rPr>
                <a:t>NATIONAL</a:t>
              </a:r>
            </a:p>
          </p:txBody>
        </p:sp>
      </p:grpSp>
      <p:pic>
        <p:nvPicPr>
          <p:cNvPr id="17" name="Picture 10" descr="ETSI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41" y="2132334"/>
            <a:ext cx="1261364" cy="4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299457" y="3300805"/>
            <a:ext cx="7127586" cy="0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9" name="Picture 12" descr="EU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34" y="2046683"/>
            <a:ext cx="1087758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87" y="2005119"/>
            <a:ext cx="838681" cy="8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 rot="16200000">
            <a:off x="239432" y="2478767"/>
            <a:ext cx="1401719" cy="3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buFontTx/>
              <a:buNone/>
              <a:defRPr sz="1600" b="1">
                <a:effectLst/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GB" altLang="fr-FR" sz="1400" dirty="0"/>
              <a:t>REGIONAL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264354" y="2777874"/>
            <a:ext cx="2050708" cy="503450"/>
            <a:chOff x="-947" y="1958"/>
            <a:chExt cx="1483" cy="465"/>
          </a:xfrm>
        </p:grpSpPr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-894" y="1969"/>
              <a:ext cx="1430" cy="451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-947" y="1958"/>
              <a:ext cx="148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>
                  <a:solidFill>
                    <a:schemeClr val="bg1"/>
                  </a:solidFill>
                  <a:effectLst/>
                </a:rPr>
                <a:t>Decisions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400" b="1" dirty="0">
                  <a:solidFill>
                    <a:schemeClr val="bg1"/>
                  </a:solidFill>
                  <a:effectLst/>
                </a:rPr>
                <a:t>Recommendations</a:t>
              </a:r>
            </a:p>
          </p:txBody>
        </p:sp>
      </p:grp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3653986" y="2788087"/>
            <a:ext cx="2310395" cy="482410"/>
          </a:xfrm>
          <a:prstGeom prst="roundRect">
            <a:avLst>
              <a:gd name="adj" fmla="val 21479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866065" y="2762039"/>
            <a:ext cx="1845324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effectLst/>
              </a:rPr>
              <a:t>Decisions, Reports,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chemeClr val="tx1"/>
                </a:solidFill>
                <a:effectLst/>
              </a:rPr>
              <a:t>Recommendations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6348860" y="2811067"/>
            <a:ext cx="2057321" cy="422458"/>
            <a:chOff x="1155" y="2016"/>
            <a:chExt cx="1024" cy="380"/>
          </a:xfrm>
        </p:grpSpPr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1155" y="2016"/>
              <a:ext cx="1024" cy="3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191" y="2051"/>
              <a:ext cx="95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200" b="1" dirty="0" smtClean="0">
                  <a:solidFill>
                    <a:schemeClr val="bg1"/>
                  </a:solidFill>
                  <a:effectLst/>
                </a:rPr>
                <a:t>(Harmonised) </a:t>
              </a:r>
              <a:r>
                <a:rPr lang="en-GB" altLang="fr-FR" sz="1200" b="1" dirty="0">
                  <a:solidFill>
                    <a:schemeClr val="bg1"/>
                  </a:solidFill>
                </a:rPr>
                <a:t>S</a:t>
              </a:r>
              <a:r>
                <a:rPr lang="en-GB" altLang="fr-FR" sz="1200" b="1" dirty="0" smtClean="0">
                  <a:solidFill>
                    <a:schemeClr val="bg1"/>
                  </a:solidFill>
                  <a:effectLst/>
                </a:rPr>
                <a:t>tandards</a:t>
              </a:r>
              <a:endParaRPr lang="en-GB" altLang="fr-FR" sz="1200" b="1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4468091" y="4191733"/>
            <a:ext cx="3979104" cy="35285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600" b="1" dirty="0" smtClean="0">
                <a:solidFill>
                  <a:schemeClr val="bg1"/>
                </a:solidFill>
              </a:rPr>
              <a:t>Authorisations (individual or general)</a:t>
            </a:r>
            <a:endParaRPr lang="en-GB" altLang="fr-FR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98621" y="259774"/>
            <a:ext cx="537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Regulatory framework for spectrum use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84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4D28C-1589-4D5D-A828-E3AA149B548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2" descr="HDR Europa ECC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91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874493"/>
            <a:ext cx="2125662" cy="9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 smtClean="0">
                <a:solidFill>
                  <a:srgbClr val="FF0000"/>
                </a:solidFill>
              </a:rPr>
              <a:t>CEPT</a:t>
            </a:r>
            <a:br>
              <a:rPr lang="de-DE" altLang="de-DE" sz="3200" b="1" dirty="0" smtClean="0">
                <a:solidFill>
                  <a:srgbClr val="FF0000"/>
                </a:solidFill>
              </a:rPr>
            </a:br>
            <a:r>
              <a:rPr lang="de-DE" altLang="de-DE" sz="2000" b="1" dirty="0" smtClean="0">
                <a:solidFill>
                  <a:srgbClr val="FF0000"/>
                </a:solidFill>
              </a:rPr>
              <a:t>48 Members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2005063"/>
            <a:ext cx="9040091" cy="229344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9152506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auto">
          <a:xfrm>
            <a:off x="3499575" y="1343591"/>
            <a:ext cx="5005337" cy="2376488"/>
          </a:xfrm>
          <a:prstGeom prst="roundRect">
            <a:avLst>
              <a:gd name="adj" fmla="val 8560"/>
            </a:avLst>
          </a:prstGeom>
          <a:solidFill>
            <a:srgbClr val="FFCC00"/>
          </a:solidFill>
          <a:ln w="127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717062" y="986405"/>
            <a:ext cx="2286000" cy="2617788"/>
            <a:chOff x="2109" y="1209"/>
            <a:chExt cx="1440" cy="1649"/>
          </a:xfrm>
        </p:grpSpPr>
        <p:sp>
          <p:nvSpPr>
            <p:cNvPr id="4" name="_s160774"/>
            <p:cNvSpPr>
              <a:spLocks noChangeArrowheads="1"/>
            </p:cNvSpPr>
            <p:nvPr/>
          </p:nvSpPr>
          <p:spPr bwMode="auto">
            <a:xfrm>
              <a:off x="2112" y="1525"/>
              <a:ext cx="1129" cy="3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400" b="1"/>
                <a:t>CERP</a:t>
              </a:r>
            </a:p>
          </p:txBody>
        </p:sp>
        <p:sp>
          <p:nvSpPr>
            <p:cNvPr id="5" name="_s160774"/>
            <p:cNvSpPr>
              <a:spLocks noChangeArrowheads="1"/>
            </p:cNvSpPr>
            <p:nvPr/>
          </p:nvSpPr>
          <p:spPr bwMode="auto">
            <a:xfrm>
              <a:off x="2112" y="2007"/>
              <a:ext cx="1129" cy="3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400" b="1"/>
                <a:t>COM - ITU</a:t>
              </a:r>
            </a:p>
          </p:txBody>
        </p:sp>
        <p:sp>
          <p:nvSpPr>
            <p:cNvPr id="6" name="_s160774"/>
            <p:cNvSpPr>
              <a:spLocks noChangeArrowheads="1"/>
            </p:cNvSpPr>
            <p:nvPr/>
          </p:nvSpPr>
          <p:spPr bwMode="auto">
            <a:xfrm>
              <a:off x="2109" y="2478"/>
              <a:ext cx="1129" cy="3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400" b="1" dirty="0"/>
                <a:t>ECC</a:t>
              </a:r>
            </a:p>
          </p:txBody>
        </p:sp>
        <p:cxnSp>
          <p:nvCxnSpPr>
            <p:cNvPr id="7" name="AutoShape 51"/>
            <p:cNvCxnSpPr>
              <a:cxnSpLocks noChangeShapeType="1"/>
              <a:stCxn id="32" idx="2"/>
              <a:endCxn id="4" idx="0"/>
            </p:cNvCxnSpPr>
            <p:nvPr/>
          </p:nvCxnSpPr>
          <p:spPr bwMode="auto">
            <a:xfrm rot="5400000">
              <a:off x="2955" y="931"/>
              <a:ext cx="316" cy="87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52"/>
            <p:cNvCxnSpPr>
              <a:cxnSpLocks noChangeShapeType="1"/>
              <a:stCxn id="4" idx="2"/>
              <a:endCxn id="5" idx="0"/>
            </p:cNvCxnSpPr>
            <p:nvPr/>
          </p:nvCxnSpPr>
          <p:spPr bwMode="auto">
            <a:xfrm rot="5400000">
              <a:off x="2626" y="1956"/>
              <a:ext cx="102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53"/>
            <p:cNvCxnSpPr>
              <a:cxnSpLocks noChangeShapeType="1"/>
              <a:stCxn id="5" idx="2"/>
              <a:endCxn id="6" idx="0"/>
            </p:cNvCxnSpPr>
            <p:nvPr/>
          </p:nvCxnSpPr>
          <p:spPr bwMode="auto">
            <a:xfrm rot="5400000">
              <a:off x="2630" y="2431"/>
              <a:ext cx="91" cy="3"/>
            </a:xfrm>
            <a:prstGeom prst="bentConnector3">
              <a:avLst>
                <a:gd name="adj1" fmla="val 49449"/>
              </a:avLst>
            </a:prstGeom>
            <a:noFill/>
            <a:ln w="12700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727800" y="1559491"/>
            <a:ext cx="2376487" cy="1296988"/>
            <a:chOff x="249" y="1570"/>
            <a:chExt cx="1497" cy="817"/>
          </a:xfrm>
          <a:solidFill>
            <a:srgbClr val="C00000"/>
          </a:solidFill>
        </p:grpSpPr>
        <p:sp>
          <p:nvSpPr>
            <p:cNvPr id="11" name="_s160774"/>
            <p:cNvSpPr>
              <a:spLocks noChangeArrowheads="1"/>
            </p:cNvSpPr>
            <p:nvPr/>
          </p:nvSpPr>
          <p:spPr bwMode="auto">
            <a:xfrm>
              <a:off x="748" y="2007"/>
              <a:ext cx="998" cy="3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000" b="1"/>
                <a:t>ECO</a:t>
              </a:r>
            </a:p>
          </p:txBody>
        </p:sp>
        <p:sp>
          <p:nvSpPr>
            <p:cNvPr id="12" name="_s160774"/>
            <p:cNvSpPr>
              <a:spLocks noChangeArrowheads="1"/>
            </p:cNvSpPr>
            <p:nvPr/>
          </p:nvSpPr>
          <p:spPr bwMode="auto">
            <a:xfrm>
              <a:off x="249" y="1570"/>
              <a:ext cx="726" cy="27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b="1"/>
                <a:t>Council</a:t>
              </a:r>
            </a:p>
          </p:txBody>
        </p:sp>
        <p:cxnSp>
          <p:nvCxnSpPr>
            <p:cNvPr id="13" name="AutoShape 69"/>
            <p:cNvCxnSpPr>
              <a:cxnSpLocks noChangeShapeType="1"/>
              <a:stCxn id="11" idx="1"/>
              <a:endCxn id="12" idx="2"/>
            </p:cNvCxnSpPr>
            <p:nvPr/>
          </p:nvCxnSpPr>
          <p:spPr bwMode="auto">
            <a:xfrm rot="10800000">
              <a:off x="612" y="1842"/>
              <a:ext cx="136" cy="355"/>
            </a:xfrm>
            <a:prstGeom prst="bentConnector2">
              <a:avLst/>
            </a:prstGeom>
            <a:grpFill/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 Box 71"/>
          <p:cNvSpPr txBox="1">
            <a:spLocks noChangeArrowheads="1"/>
          </p:cNvSpPr>
          <p:nvPr/>
        </p:nvSpPr>
        <p:spPr bwMode="auto">
          <a:xfrm rot="16200000">
            <a:off x="7012885" y="2357210"/>
            <a:ext cx="2519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b="1" dirty="0">
                <a:latin typeface="Arial Narrow" pitchFamily="34" charset="0"/>
                <a:cs typeface="Times New Roman" pitchFamily="18" charset="0"/>
              </a:rPr>
              <a:t>Chairmen form </a:t>
            </a:r>
            <a:r>
              <a:rPr lang="de-DE" altLang="de-DE" sz="1500" b="1" dirty="0" err="1">
                <a:latin typeface="Arial Narrow" pitchFamily="34" charset="0"/>
                <a:cs typeface="Times New Roman" pitchFamily="18" charset="0"/>
              </a:rPr>
              <a:t>the</a:t>
            </a:r>
            <a:r>
              <a:rPr lang="de-DE" altLang="de-DE" sz="15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de-DE" altLang="de-DE" sz="1500" b="1" dirty="0" err="1">
                <a:latin typeface="Arial Narrow" pitchFamily="34" charset="0"/>
                <a:cs typeface="Times New Roman" pitchFamily="18" charset="0"/>
              </a:rPr>
              <a:t>Presidency</a:t>
            </a:r>
            <a:endParaRPr lang="de-DE" altLang="de-DE" sz="1500" b="1" dirty="0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4156800" y="3718491"/>
            <a:ext cx="2941637" cy="793750"/>
            <a:chOff x="2409" y="2930"/>
            <a:chExt cx="1853" cy="500"/>
          </a:xfrm>
        </p:grpSpPr>
        <p:sp>
          <p:nvSpPr>
            <p:cNvPr id="16" name="_s160774"/>
            <p:cNvSpPr>
              <a:spLocks noChangeArrowheads="1"/>
            </p:cNvSpPr>
            <p:nvPr/>
          </p:nvSpPr>
          <p:spPr bwMode="auto">
            <a:xfrm>
              <a:off x="2409" y="3158"/>
              <a:ext cx="589" cy="27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b="1"/>
                <a:t>WG</a:t>
              </a:r>
              <a:r>
                <a:rPr lang="de-DE" altLang="de-DE" sz="1600" b="1">
                  <a:latin typeface="Times New Roman" pitchFamily="18" charset="0"/>
                </a:rPr>
                <a:t>‘</a:t>
              </a:r>
              <a:r>
                <a:rPr lang="de-DE" altLang="de-DE" sz="1600" b="1"/>
                <a:t>s</a:t>
              </a:r>
            </a:p>
          </p:txBody>
        </p:sp>
        <p:sp>
          <p:nvSpPr>
            <p:cNvPr id="17" name="_s160774"/>
            <p:cNvSpPr>
              <a:spLocks noChangeArrowheads="1"/>
            </p:cNvSpPr>
            <p:nvPr/>
          </p:nvSpPr>
          <p:spPr bwMode="auto">
            <a:xfrm>
              <a:off x="3678" y="3158"/>
              <a:ext cx="584" cy="27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b="1"/>
                <a:t>PT</a:t>
              </a:r>
              <a:r>
                <a:rPr lang="de-DE" altLang="de-DE" sz="1600" b="1">
                  <a:latin typeface="Times New Roman" pitchFamily="18" charset="0"/>
                </a:rPr>
                <a:t>‘</a:t>
              </a:r>
              <a:r>
                <a:rPr lang="de-DE" altLang="de-DE" sz="1600" b="1"/>
                <a:t>s</a:t>
              </a:r>
            </a:p>
          </p:txBody>
        </p:sp>
        <p:sp>
          <p:nvSpPr>
            <p:cNvPr id="18" name="_s160774"/>
            <p:cNvSpPr>
              <a:spLocks noChangeArrowheads="1"/>
            </p:cNvSpPr>
            <p:nvPr/>
          </p:nvSpPr>
          <p:spPr bwMode="auto">
            <a:xfrm>
              <a:off x="3043" y="3158"/>
              <a:ext cx="589" cy="27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b="1"/>
                <a:t>TG</a:t>
              </a:r>
              <a:r>
                <a:rPr lang="de-DE" altLang="de-DE" sz="1600" b="1">
                  <a:latin typeface="Times New Roman" pitchFamily="18" charset="0"/>
                </a:rPr>
                <a:t>‘</a:t>
              </a:r>
              <a:r>
                <a:rPr lang="de-DE" altLang="de-DE" sz="1600" b="1"/>
                <a:t>s</a:t>
              </a:r>
            </a:p>
          </p:txBody>
        </p:sp>
        <p:cxnSp>
          <p:nvCxnSpPr>
            <p:cNvPr id="19" name="AutoShape 63"/>
            <p:cNvCxnSpPr>
              <a:cxnSpLocks noChangeShapeType="1"/>
              <a:endCxn id="16" idx="0"/>
            </p:cNvCxnSpPr>
            <p:nvPr/>
          </p:nvCxnSpPr>
          <p:spPr bwMode="auto">
            <a:xfrm rot="5400000">
              <a:off x="2590" y="3044"/>
              <a:ext cx="22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64"/>
            <p:cNvCxnSpPr>
              <a:cxnSpLocks noChangeShapeType="1"/>
            </p:cNvCxnSpPr>
            <p:nvPr/>
          </p:nvCxnSpPr>
          <p:spPr bwMode="auto">
            <a:xfrm>
              <a:off x="2704" y="3119"/>
              <a:ext cx="633" cy="38"/>
            </a:xfrm>
            <a:prstGeom prst="bentConnector3">
              <a:avLst>
                <a:gd name="adj1" fmla="val 100474"/>
              </a:avLst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65"/>
            <p:cNvCxnSpPr>
              <a:cxnSpLocks noChangeShapeType="1"/>
              <a:endCxn id="17" idx="0"/>
            </p:cNvCxnSpPr>
            <p:nvPr/>
          </p:nvCxnSpPr>
          <p:spPr bwMode="auto">
            <a:xfrm>
              <a:off x="2704" y="3119"/>
              <a:ext cx="1266" cy="39"/>
            </a:xfrm>
            <a:prstGeom prst="bentConnector2">
              <a:avLst/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2294662" y="680611"/>
            <a:ext cx="1852613" cy="3614738"/>
            <a:chOff x="1236" y="1241"/>
            <a:chExt cx="1167" cy="2277"/>
          </a:xfrm>
        </p:grpSpPr>
        <p:grpSp>
          <p:nvGrpSpPr>
            <p:cNvPr id="23" name="Group 77"/>
            <p:cNvGrpSpPr>
              <a:grpSpLocks/>
            </p:cNvGrpSpPr>
            <p:nvPr/>
          </p:nvGrpSpPr>
          <p:grpSpPr bwMode="auto">
            <a:xfrm>
              <a:off x="1241" y="1253"/>
              <a:ext cx="1162" cy="2265"/>
              <a:chOff x="1241" y="1253"/>
              <a:chExt cx="1162" cy="2265"/>
            </a:xfrm>
          </p:grpSpPr>
          <p:cxnSp>
            <p:nvCxnSpPr>
              <p:cNvPr id="26" name="AutoShape 54"/>
              <p:cNvCxnSpPr>
                <a:cxnSpLocks noChangeShapeType="1"/>
                <a:stCxn id="11" idx="3"/>
                <a:endCxn id="4" idx="1"/>
              </p:cNvCxnSpPr>
              <p:nvPr/>
            </p:nvCxnSpPr>
            <p:spPr bwMode="auto">
              <a:xfrm flipV="1">
                <a:off x="1739" y="1940"/>
                <a:ext cx="389" cy="482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808080"/>
                </a:solidFill>
                <a:prstDash val="dash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55"/>
              <p:cNvCxnSpPr>
                <a:cxnSpLocks noChangeShapeType="1"/>
                <a:stCxn id="11" idx="3"/>
                <a:endCxn id="6" idx="1"/>
              </p:cNvCxnSpPr>
              <p:nvPr/>
            </p:nvCxnSpPr>
            <p:spPr bwMode="auto">
              <a:xfrm>
                <a:off x="1739" y="2422"/>
                <a:ext cx="386" cy="471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808080"/>
                </a:solidFill>
                <a:prstDash val="dash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56"/>
              <p:cNvCxnSpPr>
                <a:cxnSpLocks noChangeShapeType="1"/>
                <a:stCxn id="11" idx="3"/>
                <a:endCxn id="5" idx="1"/>
              </p:cNvCxnSpPr>
              <p:nvPr/>
            </p:nvCxnSpPr>
            <p:spPr bwMode="auto">
              <a:xfrm>
                <a:off x="1739" y="2422"/>
                <a:ext cx="389" cy="0"/>
              </a:xfrm>
              <a:prstGeom prst="straightConnector1">
                <a:avLst/>
              </a:prstGeom>
              <a:noFill/>
              <a:ln w="12700">
                <a:solidFill>
                  <a:srgbClr val="808080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57"/>
              <p:cNvCxnSpPr>
                <a:cxnSpLocks noChangeShapeType="1"/>
                <a:stCxn id="32" idx="1"/>
                <a:endCxn id="11" idx="0"/>
              </p:cNvCxnSpPr>
              <p:nvPr/>
            </p:nvCxnSpPr>
            <p:spPr bwMode="auto">
              <a:xfrm rot="10800000" flipV="1">
                <a:off x="1247" y="1253"/>
                <a:ext cx="748" cy="979"/>
              </a:xfrm>
              <a:prstGeom prst="bentConnector2">
                <a:avLst/>
              </a:prstGeom>
              <a:noFill/>
              <a:ln w="12700">
                <a:solidFill>
                  <a:srgbClr val="808080"/>
                </a:solidFill>
                <a:prstDash val="dash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67"/>
              <p:cNvCxnSpPr>
                <a:cxnSpLocks noChangeShapeType="1"/>
                <a:stCxn id="11" idx="2"/>
                <a:endCxn id="16" idx="1"/>
              </p:cNvCxnSpPr>
              <p:nvPr/>
            </p:nvCxnSpPr>
            <p:spPr bwMode="auto">
              <a:xfrm rot="16200000" flipH="1">
                <a:off x="1368" y="2484"/>
                <a:ext cx="907" cy="1162"/>
              </a:xfrm>
              <a:prstGeom prst="bentConnector2">
                <a:avLst/>
              </a:prstGeom>
              <a:noFill/>
              <a:ln w="12700">
                <a:solidFill>
                  <a:srgbClr val="808080"/>
                </a:solidFill>
                <a:prstDash val="dash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 rot="-5400000">
              <a:off x="1023" y="1454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rgbClr val="5F5F5F"/>
                  </a:solidFill>
                  <a:latin typeface="Arial Narrow" pitchFamily="34" charset="0"/>
                  <a:cs typeface="Times New Roman" pitchFamily="18" charset="0"/>
                </a:rPr>
                <a:t>Support</a:t>
              </a:r>
            </a:p>
          </p:txBody>
        </p: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 rot="16200000">
              <a:off x="1023" y="2941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dirty="0">
                  <a:solidFill>
                    <a:srgbClr val="5F5F5F"/>
                  </a:solidFill>
                  <a:latin typeface="Arial Narrow" pitchFamily="34" charset="0"/>
                  <a:cs typeface="Times New Roman" pitchFamily="18" charset="0"/>
                </a:rPr>
                <a:t>Support</a:t>
              </a:r>
            </a:p>
          </p:txBody>
        </p:sp>
      </p:grpSp>
      <p:sp>
        <p:nvSpPr>
          <p:cNvPr id="31" name="Rectangle 83"/>
          <p:cNvSpPr>
            <a:spLocks noChangeArrowheads="1"/>
          </p:cNvSpPr>
          <p:nvPr/>
        </p:nvSpPr>
        <p:spPr bwMode="auto">
          <a:xfrm>
            <a:off x="1519962" y="4359841"/>
            <a:ext cx="2520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de-DE" sz="1200" b="1" i="1" dirty="0">
                <a:solidFill>
                  <a:srgbClr val="5F5F5F"/>
                </a:solidFill>
              </a:rPr>
              <a:t>the support of the ECO is also available for the subgroups of the other committees</a:t>
            </a:r>
            <a:endParaRPr lang="en-US" altLang="de-DE" sz="1200" dirty="0">
              <a:solidFill>
                <a:srgbClr val="5F5F5F"/>
              </a:solidFill>
            </a:endParaRPr>
          </a:p>
        </p:txBody>
      </p:sp>
      <p:sp>
        <p:nvSpPr>
          <p:cNvPr id="32" name="_s160774"/>
          <p:cNvSpPr>
            <a:spLocks noChangeArrowheads="1"/>
          </p:cNvSpPr>
          <p:nvPr/>
        </p:nvSpPr>
        <p:spPr bwMode="auto">
          <a:xfrm>
            <a:off x="3499575" y="412324"/>
            <a:ext cx="5005337" cy="574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EBD7"/>
              </a:gs>
            </a:gsLst>
            <a:path path="rect">
              <a:fillToRect l="100000" t="10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000" b="1" dirty="0"/>
              <a:t>CEPT</a:t>
            </a:r>
          </a:p>
        </p:txBody>
      </p:sp>
      <p:sp>
        <p:nvSpPr>
          <p:cNvPr id="33" name="Textplatzhalter 243"/>
          <p:cNvSpPr txBox="1">
            <a:spLocks/>
          </p:cNvSpPr>
          <p:nvPr/>
        </p:nvSpPr>
        <p:spPr bwMode="auto">
          <a:xfrm>
            <a:off x="5624592" y="1488055"/>
            <a:ext cx="2383785" cy="2074661"/>
          </a:xfrm>
          <a:prstGeom prst="rect">
            <a:avLst/>
          </a:prstGeom>
          <a:noFill/>
          <a:ln w="0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spcBef>
                <a:spcPct val="0"/>
              </a:spcBef>
              <a:defRPr sz="1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de-DE" sz="1600" b="1" spc="-30" dirty="0" smtClean="0">
              <a:solidFill>
                <a:srgbClr val="000000"/>
              </a:solidFill>
              <a:latin typeface="Arial Narrow" panose="02020603050405020304" pitchFamily="2"/>
            </a:endParaRPr>
          </a:p>
          <a:p>
            <a:pPr>
              <a:lnSpc>
                <a:spcPts val="1500"/>
              </a:lnSpc>
            </a:pPr>
            <a:r>
              <a:rPr lang="de-DE" sz="1600" b="1" spc="-30" dirty="0" smtClean="0">
                <a:solidFill>
                  <a:srgbClr val="000000"/>
                </a:solidFill>
                <a:latin typeface="Arial Narrow" panose="02020603050405020304" pitchFamily="2"/>
              </a:rPr>
              <a:t>Germán Vázquez </a:t>
            </a:r>
            <a:r>
              <a:rPr lang="de-DE" sz="1600" b="1" spc="-30" dirty="0" err="1" smtClean="0">
                <a:solidFill>
                  <a:srgbClr val="000000"/>
                </a:solidFill>
                <a:latin typeface="Arial Narrow" panose="02020603050405020304" pitchFamily="2"/>
              </a:rPr>
              <a:t>Asenjo</a:t>
            </a:r>
            <a:r>
              <a:rPr lang="de-DE" sz="1600" b="1" spc="-30" dirty="0" smtClean="0">
                <a:solidFill>
                  <a:srgbClr val="000000"/>
                </a:solidFill>
                <a:latin typeface="Arial Narrow" panose="02020603050405020304" pitchFamily="2"/>
              </a:rPr>
              <a:t> - ESP</a:t>
            </a:r>
          </a:p>
          <a:p>
            <a:pPr>
              <a:lnSpc>
                <a:spcPts val="1800"/>
              </a:lnSpc>
              <a:spcBef>
                <a:spcPts val="4030"/>
              </a:spcBef>
            </a:pPr>
            <a:r>
              <a:rPr lang="de-DE" sz="1600" b="1" spc="-15" dirty="0" smtClean="0">
                <a:solidFill>
                  <a:srgbClr val="000000"/>
                </a:solidFill>
                <a:latin typeface="Arial Narrow" panose="02020603050405020304" pitchFamily="2"/>
              </a:rPr>
              <a:t>Manuel Costa Cabral - POR </a:t>
            </a:r>
          </a:p>
          <a:p>
            <a:pPr>
              <a:lnSpc>
                <a:spcPts val="1400"/>
              </a:lnSpc>
              <a:spcBef>
                <a:spcPts val="4130"/>
              </a:spcBef>
            </a:pPr>
            <a:r>
              <a:rPr lang="de-DE" sz="1600" b="1" spc="-5" dirty="0" smtClean="0">
                <a:solidFill>
                  <a:srgbClr val="000000"/>
                </a:solidFill>
                <a:latin typeface="Arial Narrow" panose="02020603050405020304" pitchFamily="2"/>
              </a:rPr>
              <a:t>Eric Fournier - FR</a:t>
            </a:r>
            <a:endParaRPr lang="de-DE" sz="1600" b="1" spc="-5" dirty="0">
              <a:solidFill>
                <a:srgbClr val="000000"/>
              </a:solidFill>
              <a:latin typeface="Arial Narrow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43281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2" y="235088"/>
            <a:ext cx="1895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uppieren 49"/>
          <p:cNvGrpSpPr/>
          <p:nvPr/>
        </p:nvGrpSpPr>
        <p:grpSpPr>
          <a:xfrm>
            <a:off x="3676509" y="717688"/>
            <a:ext cx="2474912" cy="1016000"/>
            <a:chOff x="3447907" y="717688"/>
            <a:chExt cx="2474912" cy="1016000"/>
          </a:xfrm>
        </p:grpSpPr>
        <p:sp>
          <p:nvSpPr>
            <p:cNvPr id="12" name="AutoShape 8"/>
            <p:cNvSpPr>
              <a:spLocks noChangeAspect="1" noChangeArrowheads="1"/>
            </p:cNvSpPr>
            <p:nvPr/>
          </p:nvSpPr>
          <p:spPr bwMode="auto">
            <a:xfrm>
              <a:off x="3476482" y="717688"/>
              <a:ext cx="2411412" cy="10080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3447907" y="717688"/>
              <a:ext cx="24749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>
                  <a:solidFill>
                    <a:schemeClr val="bg1"/>
                  </a:solidFill>
                </a:rPr>
                <a:t>Electronic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>
                  <a:solidFill>
                    <a:schemeClr val="bg1"/>
                  </a:solidFill>
                </a:rPr>
                <a:t>Communications Committee</a:t>
              </a:r>
              <a:endParaRPr lang="en-US" alt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3554269" y="1149488"/>
              <a:ext cx="19161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Chairman:	E. Fournier (F)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Vice-Chairmen:	</a:t>
              </a:r>
              <a:r>
                <a:rPr lang="da-DK" altLang="da-DK" sz="800" dirty="0" smtClean="0">
                  <a:solidFill>
                    <a:schemeClr val="bg1"/>
                  </a:solidFill>
                </a:rPr>
                <a:t>S. </a:t>
              </a:r>
              <a:r>
                <a:rPr lang="da-DK" altLang="da-DK" sz="800" smtClean="0">
                  <a:solidFill>
                    <a:schemeClr val="bg1"/>
                  </a:solidFill>
                </a:rPr>
                <a:t>Pasthuk </a:t>
              </a:r>
              <a:r>
                <a:rPr lang="da-DK" altLang="da-DK" sz="800" dirty="0" smtClean="0">
                  <a:solidFill>
                    <a:schemeClr val="bg1"/>
                  </a:solidFill>
                </a:rPr>
                <a:t>(RUS)</a:t>
              </a:r>
              <a:r>
                <a:rPr lang="da-DK" altLang="da-DK" sz="800" dirty="0">
                  <a:solidFill>
                    <a:schemeClr val="bg1"/>
                  </a:solidFill>
                </a:rPr>
                <a:t/>
              </a:r>
              <a:br>
                <a:rPr lang="da-DK" altLang="da-DK" sz="800" dirty="0">
                  <a:solidFill>
                    <a:schemeClr val="bg1"/>
                  </a:solidFill>
                </a:rPr>
              </a:br>
              <a:r>
                <a:rPr lang="da-DK" altLang="da-DK" sz="800" dirty="0">
                  <a:solidFill>
                    <a:schemeClr val="bg1"/>
                  </a:solidFill>
                </a:rPr>
                <a:t>                                J.  Afonso 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	</a:t>
              </a:r>
              <a:endParaRPr lang="en-US" altLang="da-DK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AutoShape 14"/>
          <p:cNvSpPr>
            <a:spLocks noChangeAspect="1" noChangeArrowheads="1"/>
          </p:cNvSpPr>
          <p:nvPr/>
        </p:nvSpPr>
        <p:spPr bwMode="auto">
          <a:xfrm>
            <a:off x="1514337" y="1410704"/>
            <a:ext cx="1871484" cy="7823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a-DK" sz="1200" dirty="0">
                <a:solidFill>
                  <a:schemeClr val="bg1"/>
                </a:solidFill>
              </a:rPr>
              <a:t>Steering Group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7450018" y="2559050"/>
            <a:ext cx="1211262" cy="1722438"/>
            <a:chOff x="5830521" y="2567125"/>
            <a:chExt cx="1211262" cy="1722438"/>
          </a:xfrm>
        </p:grpSpPr>
        <p:sp>
          <p:nvSpPr>
            <p:cNvPr id="6" name="Line 5"/>
            <p:cNvSpPr>
              <a:spLocks noChangeAspect="1" noChangeShapeType="1"/>
            </p:cNvSpPr>
            <p:nvPr/>
          </p:nvSpPr>
          <p:spPr bwMode="auto">
            <a:xfrm flipV="1">
              <a:off x="6435358" y="2567125"/>
              <a:ext cx="0" cy="1555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ounded Rectangle 55"/>
            <p:cNvSpPr>
              <a:spLocks noChangeAspect="1"/>
            </p:cNvSpPr>
            <p:nvPr/>
          </p:nvSpPr>
          <p:spPr>
            <a:xfrm>
              <a:off x="5830521" y="2710000"/>
              <a:ext cx="1211262" cy="1579563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Text Box 32"/>
            <p:cNvSpPr txBox="1">
              <a:spLocks noChangeAspect="1" noChangeArrowheads="1"/>
            </p:cNvSpPr>
            <p:nvPr/>
          </p:nvSpPr>
          <p:spPr bwMode="auto">
            <a:xfrm>
              <a:off x="6068646" y="2725875"/>
              <a:ext cx="7604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NaN</a:t>
              </a:r>
              <a:endParaRPr lang="en-US" altLang="da-DK" sz="1000" b="1"/>
            </a:p>
          </p:txBody>
        </p:sp>
        <p:sp>
          <p:nvSpPr>
            <p:cNvPr id="29" name="Text Box 33"/>
            <p:cNvSpPr txBox="1">
              <a:spLocks noChangeAspect="1" noChangeArrowheads="1"/>
            </p:cNvSpPr>
            <p:nvPr/>
          </p:nvSpPr>
          <p:spPr bwMode="auto">
            <a:xfrm>
              <a:off x="6011496" y="2890975"/>
              <a:ext cx="889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Numbering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and Networks</a:t>
              </a:r>
              <a:endParaRPr lang="en-US" altLang="da-DK" sz="800"/>
            </a:p>
          </p:txBody>
        </p:sp>
        <p:sp>
          <p:nvSpPr>
            <p:cNvPr id="30" name="Text Box 34"/>
            <p:cNvSpPr txBox="1">
              <a:spLocks noChangeAspect="1" noChangeArrowheads="1"/>
            </p:cNvSpPr>
            <p:nvPr/>
          </p:nvSpPr>
          <p:spPr bwMode="auto">
            <a:xfrm>
              <a:off x="5832108" y="3230700"/>
              <a:ext cx="1050925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J. Vallesverd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(NOR)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E. Greenberg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F. Dragomir (ROU)</a:t>
              </a:r>
              <a:endParaRPr lang="en-US" altLang="da-DK" sz="8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6116496" y="1221719"/>
            <a:ext cx="2511281" cy="1186656"/>
            <a:chOff x="5908676" y="1221719"/>
            <a:chExt cx="2511281" cy="1186656"/>
          </a:xfrm>
        </p:grpSpPr>
        <p:sp>
          <p:nvSpPr>
            <p:cNvPr id="15" name="AutoShape 11"/>
            <p:cNvSpPr>
              <a:spLocks noChangeAspect="1" noChangeArrowheads="1"/>
            </p:cNvSpPr>
            <p:nvPr/>
          </p:nvSpPr>
          <p:spPr bwMode="auto">
            <a:xfrm>
              <a:off x="6008544" y="1400313"/>
              <a:ext cx="2411413" cy="10080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7" name="Text Box 13"/>
            <p:cNvSpPr txBox="1">
              <a:spLocks noChangeAspect="1" noChangeArrowheads="1"/>
            </p:cNvSpPr>
            <p:nvPr/>
          </p:nvSpPr>
          <p:spPr bwMode="auto">
            <a:xfrm>
              <a:off x="6091094" y="1832113"/>
              <a:ext cx="20970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Director:	</a:t>
              </a:r>
              <a:r>
                <a:rPr lang="da-DK" altLang="da-DK" sz="800" dirty="0" smtClean="0">
                  <a:solidFill>
                    <a:schemeClr val="bg1"/>
                  </a:solidFill>
                </a:rPr>
                <a:t>P. Christensen (DNK)</a:t>
              </a:r>
              <a:endParaRPr lang="da-DK" altLang="da-DK" sz="800" dirty="0">
                <a:solidFill>
                  <a:schemeClr val="bg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Deputy Director:      B. Espinosa (F)</a:t>
              </a:r>
              <a:endParaRPr lang="en-US" altLang="da-DK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AutoShape 40"/>
            <p:cNvCxnSpPr>
              <a:cxnSpLocks noChangeAspect="1" noChangeShapeType="1"/>
              <a:stCxn id="12" idx="3"/>
            </p:cNvCxnSpPr>
            <p:nvPr/>
          </p:nvCxnSpPr>
          <p:spPr bwMode="auto">
            <a:xfrm>
              <a:off x="5908676" y="1221719"/>
              <a:ext cx="1318275" cy="17859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Line 41"/>
          <p:cNvSpPr>
            <a:spLocks noChangeAspect="1" noChangeShapeType="1"/>
          </p:cNvSpPr>
          <p:nvPr/>
        </p:nvSpPr>
        <p:spPr bwMode="auto">
          <a:xfrm>
            <a:off x="4951560" y="1720988"/>
            <a:ext cx="0" cy="9890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42"/>
          <p:cNvSpPr>
            <a:spLocks noChangeAspect="1" noChangeShapeType="1"/>
          </p:cNvSpPr>
          <p:nvPr/>
        </p:nvSpPr>
        <p:spPr bwMode="auto">
          <a:xfrm flipV="1">
            <a:off x="1814951" y="2560775"/>
            <a:ext cx="624069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8" name="Gruppieren 47"/>
          <p:cNvGrpSpPr/>
          <p:nvPr/>
        </p:nvGrpSpPr>
        <p:grpSpPr>
          <a:xfrm>
            <a:off x="5940458" y="2562363"/>
            <a:ext cx="1208985" cy="2237646"/>
            <a:chOff x="7401823" y="2053504"/>
            <a:chExt cx="1208985" cy="2237646"/>
          </a:xfrm>
        </p:grpSpPr>
        <p:sp>
          <p:nvSpPr>
            <p:cNvPr id="4" name="Line 49"/>
            <p:cNvSpPr>
              <a:spLocks noChangeAspect="1" noChangeShapeType="1"/>
            </p:cNvSpPr>
            <p:nvPr/>
          </p:nvSpPr>
          <p:spPr bwMode="auto">
            <a:xfrm flipV="1">
              <a:off x="8049895" y="2053504"/>
              <a:ext cx="0" cy="6485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ounded Rectangle 56"/>
            <p:cNvSpPr>
              <a:spLocks noChangeAspect="1"/>
            </p:cNvSpPr>
            <p:nvPr/>
          </p:nvSpPr>
          <p:spPr>
            <a:xfrm>
              <a:off x="7401823" y="2700475"/>
              <a:ext cx="1208088" cy="1590675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Text Box 37"/>
            <p:cNvSpPr txBox="1">
              <a:spLocks noChangeAspect="1" noChangeArrowheads="1"/>
            </p:cNvSpPr>
            <p:nvPr/>
          </p:nvSpPr>
          <p:spPr bwMode="auto">
            <a:xfrm>
              <a:off x="7581210" y="2914788"/>
              <a:ext cx="804863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IMT-Matters</a:t>
              </a:r>
              <a:endParaRPr lang="en-US" altLang="da-DK" sz="800" dirty="0"/>
            </a:p>
          </p:txBody>
        </p:sp>
        <p:sp>
          <p:nvSpPr>
            <p:cNvPr id="32" name="Text Box 38"/>
            <p:cNvSpPr txBox="1">
              <a:spLocks noChangeAspect="1" noChangeArrowheads="1"/>
            </p:cNvSpPr>
            <p:nvPr/>
          </p:nvSpPr>
          <p:spPr bwMode="auto">
            <a:xfrm>
              <a:off x="7401823" y="3213238"/>
              <a:ext cx="120898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S. Green (G)</a:t>
              </a: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V. Poskakukhin (RUS)</a:t>
              </a: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V. Milas </a:t>
              </a:r>
              <a:r>
                <a:rPr lang="da-DK" altLang="da-DK" sz="800" dirty="0"/>
                <a:t>(</a:t>
              </a:r>
              <a:r>
                <a:rPr lang="da-DK" altLang="da-DK" sz="800" dirty="0" smtClean="0"/>
                <a:t>GRC)</a:t>
              </a:r>
              <a:endParaRPr lang="en-US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</p:txBody>
        </p:sp>
        <p:sp>
          <p:nvSpPr>
            <p:cNvPr id="36" name="Text Box 46"/>
            <p:cNvSpPr txBox="1">
              <a:spLocks noChangeAspect="1" noChangeArrowheads="1"/>
            </p:cNvSpPr>
            <p:nvPr/>
          </p:nvSpPr>
          <p:spPr bwMode="auto">
            <a:xfrm>
              <a:off x="7589148" y="2710000"/>
              <a:ext cx="795337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ECC PT1</a:t>
              </a:r>
            </a:p>
          </p:txBody>
        </p:sp>
      </p:grpSp>
      <p:cxnSp>
        <p:nvCxnSpPr>
          <p:cNvPr id="37" name="Elbow Connector 84"/>
          <p:cNvCxnSpPr>
            <a:cxnSpLocks noChangeAspect="1"/>
            <a:stCxn id="12" idx="1"/>
            <a:endCxn id="18" idx="0"/>
          </p:cNvCxnSpPr>
          <p:nvPr/>
        </p:nvCxnSpPr>
        <p:spPr>
          <a:xfrm rot="10800000" flipV="1">
            <a:off x="2450080" y="1221718"/>
            <a:ext cx="1255005" cy="18898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1199002" y="2560775"/>
            <a:ext cx="1211263" cy="2249140"/>
            <a:chOff x="544369" y="2560775"/>
            <a:chExt cx="1211263" cy="2249140"/>
          </a:xfrm>
        </p:grpSpPr>
        <p:sp>
          <p:nvSpPr>
            <p:cNvPr id="5" name="Line 50"/>
            <p:cNvSpPr>
              <a:spLocks noChangeAspect="1" noChangeShapeType="1"/>
            </p:cNvSpPr>
            <p:nvPr/>
          </p:nvSpPr>
          <p:spPr bwMode="auto">
            <a:xfrm flipV="1">
              <a:off x="1160319" y="2560775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ounded Rectangle 49"/>
            <p:cNvSpPr>
              <a:spLocks noChangeAspect="1"/>
            </p:cNvSpPr>
            <p:nvPr/>
          </p:nvSpPr>
          <p:spPr>
            <a:xfrm>
              <a:off x="544369" y="2727463"/>
              <a:ext cx="1211263" cy="1579562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 Box 28"/>
            <p:cNvSpPr txBox="1">
              <a:spLocks noChangeAspect="1" noChangeArrowheads="1"/>
            </p:cNvSpPr>
            <p:nvPr/>
          </p:nvSpPr>
          <p:spPr bwMode="auto">
            <a:xfrm>
              <a:off x="758682" y="2738575"/>
              <a:ext cx="784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 dirty="0"/>
                <a:t>WG CPG</a:t>
              </a:r>
              <a:endParaRPr lang="en-US" altLang="da-DK" sz="1000" b="1" dirty="0"/>
            </a:p>
          </p:txBody>
        </p:sp>
        <p:sp>
          <p:nvSpPr>
            <p:cNvPr id="26" name="Text Box 29"/>
            <p:cNvSpPr txBox="1">
              <a:spLocks noChangeAspect="1" noChangeArrowheads="1"/>
            </p:cNvSpPr>
            <p:nvPr/>
          </p:nvSpPr>
          <p:spPr bwMode="auto">
            <a:xfrm>
              <a:off x="576119" y="2903675"/>
              <a:ext cx="11334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Conference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Preparatory Group</a:t>
              </a:r>
              <a:endParaRPr lang="en-US" altLang="da-DK" sz="800"/>
            </a:p>
          </p:txBody>
        </p:sp>
        <p:sp>
          <p:nvSpPr>
            <p:cNvPr id="27" name="Text Box 30"/>
            <p:cNvSpPr txBox="1">
              <a:spLocks noChangeAspect="1" noChangeArrowheads="1"/>
            </p:cNvSpPr>
            <p:nvPr/>
          </p:nvSpPr>
          <p:spPr bwMode="auto">
            <a:xfrm>
              <a:off x="566594" y="3211650"/>
              <a:ext cx="95731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A. Kühn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/>
                <a:t>G. </a:t>
              </a:r>
              <a:r>
                <a:rPr lang="en-US" altLang="da-DK" sz="800" dirty="0" err="1"/>
                <a:t>Osinga</a:t>
              </a:r>
              <a:r>
                <a:rPr lang="en-US" altLang="da-DK" sz="800" dirty="0"/>
                <a:t> (HOL</a:t>
              </a:r>
              <a:r>
                <a:rPr lang="en-US" altLang="da-DK" sz="800" dirty="0" smtClean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 smtClean="0"/>
                <a:t>A. Vallet (F)</a:t>
              </a:r>
              <a:endParaRPr lang="en-US" altLang="da-DK" sz="800" dirty="0"/>
            </a:p>
          </p:txBody>
        </p:sp>
        <p:sp>
          <p:nvSpPr>
            <p:cNvPr id="41" name="Line 50"/>
            <p:cNvSpPr>
              <a:spLocks noChangeAspect="1" noChangeShapeType="1"/>
            </p:cNvSpPr>
            <p:nvPr/>
          </p:nvSpPr>
          <p:spPr bwMode="auto">
            <a:xfrm flipV="1">
              <a:off x="1137127" y="4344083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Abgerundetes Rechteck 43"/>
            <p:cNvSpPr/>
            <p:nvPr/>
          </p:nvSpPr>
          <p:spPr bwMode="auto">
            <a:xfrm>
              <a:off x="576119" y="4521883"/>
              <a:ext cx="1133475" cy="288032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Project-teams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800896" y="2562363"/>
            <a:ext cx="1211263" cy="2247552"/>
            <a:chOff x="2302128" y="2562363"/>
            <a:chExt cx="1211263" cy="2247552"/>
          </a:xfrm>
        </p:grpSpPr>
        <p:sp>
          <p:nvSpPr>
            <p:cNvPr id="3" name="Line 2"/>
            <p:cNvSpPr>
              <a:spLocks noChangeAspect="1" noChangeShapeType="1"/>
            </p:cNvSpPr>
            <p:nvPr/>
          </p:nvSpPr>
          <p:spPr bwMode="auto">
            <a:xfrm flipV="1">
              <a:off x="2905378" y="2562363"/>
              <a:ext cx="0" cy="176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ounded Rectangle 50"/>
            <p:cNvSpPr>
              <a:spLocks noChangeAspect="1"/>
            </p:cNvSpPr>
            <p:nvPr/>
          </p:nvSpPr>
          <p:spPr>
            <a:xfrm>
              <a:off x="2302128" y="2727463"/>
              <a:ext cx="1211263" cy="1579562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Text Box 16"/>
            <p:cNvSpPr txBox="1">
              <a:spLocks noChangeAspect="1" noChangeArrowheads="1"/>
            </p:cNvSpPr>
            <p:nvPr/>
          </p:nvSpPr>
          <p:spPr bwMode="auto">
            <a:xfrm>
              <a:off x="2554541" y="2706825"/>
              <a:ext cx="6842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FM</a:t>
              </a:r>
              <a:endParaRPr lang="en-US" altLang="da-DK" sz="1000" b="1"/>
            </a:p>
          </p:txBody>
        </p:sp>
        <p:sp>
          <p:nvSpPr>
            <p:cNvPr id="20" name="Text Box 17"/>
            <p:cNvSpPr txBox="1">
              <a:spLocks noChangeAspect="1" noChangeArrowheads="1"/>
            </p:cNvSpPr>
            <p:nvPr/>
          </p:nvSpPr>
          <p:spPr bwMode="auto">
            <a:xfrm>
              <a:off x="2464053" y="2871925"/>
              <a:ext cx="8588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Frequency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Management</a:t>
              </a:r>
              <a:endParaRPr lang="en-US" altLang="da-DK" sz="800"/>
            </a:p>
          </p:txBody>
        </p:sp>
        <p:sp>
          <p:nvSpPr>
            <p:cNvPr id="21" name="Text Box 18"/>
            <p:cNvSpPr txBox="1">
              <a:spLocks noChangeAspect="1" noChangeArrowheads="1"/>
            </p:cNvSpPr>
            <p:nvPr/>
          </p:nvSpPr>
          <p:spPr bwMode="auto">
            <a:xfrm>
              <a:off x="2311653" y="3211650"/>
              <a:ext cx="976549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T. Weilacher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S</a:t>
              </a:r>
              <a:r>
                <a:rPr lang="da-DK" altLang="da-DK" sz="800" dirty="0"/>
                <a:t>. Talbot (G</a:t>
              </a:r>
              <a:r>
                <a:rPr lang="da-DK" altLang="da-DK" sz="800" dirty="0" smtClean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L. Bodusseau (F)</a:t>
              </a:r>
              <a:endParaRPr lang="da-DK" altLang="da-DK" sz="800" dirty="0"/>
            </a:p>
            <a:p>
              <a:pPr>
                <a:spcBef>
                  <a:spcPct val="0"/>
                </a:spcBef>
              </a:pPr>
              <a:endParaRPr lang="en-US" altLang="da-DK" sz="800" dirty="0"/>
            </a:p>
          </p:txBody>
        </p:sp>
        <p:sp>
          <p:nvSpPr>
            <p:cNvPr id="42" name="Line 50"/>
            <p:cNvSpPr>
              <a:spLocks noChangeAspect="1" noChangeShapeType="1"/>
            </p:cNvSpPr>
            <p:nvPr/>
          </p:nvSpPr>
          <p:spPr bwMode="auto">
            <a:xfrm flipV="1">
              <a:off x="2937327" y="4344083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Abgerundetes Rechteck 44"/>
            <p:cNvSpPr/>
            <p:nvPr/>
          </p:nvSpPr>
          <p:spPr bwMode="auto">
            <a:xfrm>
              <a:off x="2379916" y="4521883"/>
              <a:ext cx="1133475" cy="288032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Project-teams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4351712" y="2716350"/>
            <a:ext cx="1211263" cy="2093565"/>
            <a:chOff x="4102328" y="2716350"/>
            <a:chExt cx="1211263" cy="2093565"/>
          </a:xfrm>
        </p:grpSpPr>
        <p:sp>
          <p:nvSpPr>
            <p:cNvPr id="9" name="Rounded Rectangle 53"/>
            <p:cNvSpPr>
              <a:spLocks noChangeAspect="1"/>
            </p:cNvSpPr>
            <p:nvPr/>
          </p:nvSpPr>
          <p:spPr>
            <a:xfrm>
              <a:off x="4102328" y="2716350"/>
              <a:ext cx="1211263" cy="1579563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Text Box 24"/>
            <p:cNvSpPr txBox="1">
              <a:spLocks noChangeAspect="1" noChangeArrowheads="1"/>
            </p:cNvSpPr>
            <p:nvPr/>
          </p:nvSpPr>
          <p:spPr bwMode="auto">
            <a:xfrm>
              <a:off x="4343628" y="2716350"/>
              <a:ext cx="666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SE</a:t>
              </a:r>
              <a:endParaRPr lang="en-US" altLang="da-DK" sz="1000" b="1"/>
            </a:p>
          </p:txBody>
        </p:sp>
        <p:sp>
          <p:nvSpPr>
            <p:cNvPr id="23" name="Text Box 25"/>
            <p:cNvSpPr txBox="1">
              <a:spLocks noChangeAspect="1" noChangeArrowheads="1"/>
            </p:cNvSpPr>
            <p:nvPr/>
          </p:nvSpPr>
          <p:spPr bwMode="auto">
            <a:xfrm>
              <a:off x="4281716" y="2881450"/>
              <a:ext cx="803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Spectrum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Engineering</a:t>
              </a:r>
              <a:endParaRPr lang="en-US" altLang="da-DK" sz="800"/>
            </a:p>
          </p:txBody>
        </p:sp>
        <p:sp>
          <p:nvSpPr>
            <p:cNvPr id="24" name="Text Box 26"/>
            <p:cNvSpPr txBox="1">
              <a:spLocks noChangeAspect="1" noChangeArrowheads="1"/>
            </p:cNvSpPr>
            <p:nvPr/>
          </p:nvSpPr>
          <p:spPr bwMode="auto">
            <a:xfrm>
              <a:off x="4124553" y="3221175"/>
              <a:ext cx="917575" cy="107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K. Loew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J. Duque (POR)</a:t>
              </a:r>
              <a:br>
                <a:rPr lang="da-DK" altLang="da-DK" sz="800" dirty="0"/>
              </a:br>
              <a:r>
                <a:rPr lang="da-DK" altLang="da-DK" sz="800" dirty="0"/>
                <a:t>k. Bejuk (HRV)</a:t>
              </a:r>
              <a:br>
                <a:rPr lang="da-DK" altLang="da-DK" sz="800" dirty="0"/>
              </a:br>
              <a:endParaRPr lang="da-DK" altLang="da-DK" sz="800" dirty="0"/>
            </a:p>
          </p:txBody>
        </p:sp>
        <p:sp>
          <p:nvSpPr>
            <p:cNvPr id="43" name="Line 50"/>
            <p:cNvSpPr>
              <a:spLocks noChangeAspect="1" noChangeShapeType="1"/>
            </p:cNvSpPr>
            <p:nvPr/>
          </p:nvSpPr>
          <p:spPr bwMode="auto">
            <a:xfrm flipV="1">
              <a:off x="4737527" y="4344083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Abgerundetes Rechteck 45"/>
            <p:cNvSpPr/>
            <p:nvPr/>
          </p:nvSpPr>
          <p:spPr bwMode="auto">
            <a:xfrm>
              <a:off x="4180116" y="4521883"/>
              <a:ext cx="1133475" cy="288032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Project-teams</a:t>
              </a:r>
            </a:p>
          </p:txBody>
        </p:sp>
      </p:grpSp>
      <p:pic>
        <p:nvPicPr>
          <p:cNvPr id="55" name="Picture 4" descr="E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51" y="1463423"/>
            <a:ext cx="1604926" cy="379544"/>
          </a:xfrm>
          <a:prstGeom prst="rect">
            <a:avLst/>
          </a:prstGeom>
          <a:solidFill>
            <a:schemeClr val="bg1"/>
          </a:solidFill>
          <a:ln w="0">
            <a:noFill/>
          </a:ln>
          <a:extLst/>
        </p:spPr>
      </p:pic>
      <p:sp>
        <p:nvSpPr>
          <p:cNvPr id="56" name="Line 41"/>
          <p:cNvSpPr>
            <a:spLocks noChangeAspect="1" noChangeShapeType="1"/>
          </p:cNvSpPr>
          <p:nvPr/>
        </p:nvSpPr>
        <p:spPr bwMode="auto">
          <a:xfrm>
            <a:off x="8087908" y="4307025"/>
            <a:ext cx="0" cy="2148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7521170" y="4519876"/>
            <a:ext cx="1133475" cy="28803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Project-teams</a:t>
            </a:r>
          </a:p>
        </p:txBody>
      </p:sp>
    </p:spTree>
    <p:extLst>
      <p:ext uri="{BB962C8B-B14F-4D97-AF65-F5344CB8AC3E}">
        <p14:creationId xmlns:p14="http://schemas.microsoft.com/office/powerpoint/2010/main" val="87889470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17023"/>
            <a:ext cx="8229600" cy="3394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participation rules</a:t>
            </a:r>
          </a:p>
          <a:p>
            <a:pPr lvl="4">
              <a:lnSpc>
                <a:spcPct val="80000"/>
              </a:lnSpc>
              <a:buClr>
                <a:srgbClr val="080808"/>
              </a:buClr>
              <a:defRPr/>
            </a:pPr>
            <a:endParaRPr lang="en-GB" sz="5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Project teams open for partners and ETSI members</a:t>
            </a:r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Working groups and the ECC open for </a:t>
            </a:r>
            <a:r>
              <a:rPr lang="en-GB" sz="2400" dirty="0" err="1" smtClean="0"/>
              <a:t>LoU</a:t>
            </a:r>
            <a:r>
              <a:rPr lang="en-GB" sz="2400" dirty="0" smtClean="0"/>
              <a:t> and MoU representatives</a:t>
            </a:r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Others can request access to be granted by the related chairman</a:t>
            </a:r>
          </a:p>
          <a:p>
            <a:pPr lvl="4">
              <a:lnSpc>
                <a:spcPct val="80000"/>
              </a:lnSpc>
              <a:buClr>
                <a:srgbClr val="080808"/>
              </a:buClr>
              <a:defRPr/>
            </a:pPr>
            <a:endParaRPr lang="en-GB" sz="1100" b="1" i="1" dirty="0" smtClean="0"/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 to documentation</a:t>
            </a:r>
          </a:p>
          <a:p>
            <a:pPr lvl="4">
              <a:lnSpc>
                <a:spcPct val="80000"/>
              </a:lnSpc>
              <a:buClr>
                <a:srgbClr val="080808"/>
              </a:buClr>
              <a:defRPr/>
            </a:pPr>
            <a:endParaRPr lang="en-GB" sz="5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All deliverables are at </a:t>
            </a:r>
            <a:r>
              <a:rPr lang="en-GB" sz="2400" dirty="0" smtClean="0">
                <a:hlinkClick r:id="rId3"/>
              </a:rPr>
              <a:t>www.erodocdb.dk</a:t>
            </a:r>
            <a:r>
              <a:rPr lang="en-GB" sz="2400" dirty="0" smtClean="0"/>
              <a:t> </a:t>
            </a:r>
            <a:r>
              <a:rPr lang="en-GB" sz="1400" dirty="0" smtClean="0"/>
              <a:t>(including related EC Decisions)</a:t>
            </a:r>
            <a:endParaRPr lang="en-GB" sz="2400" dirty="0" smtClean="0"/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All contributions and minutes of meetings are at </a:t>
            </a:r>
            <a:r>
              <a:rPr lang="en-GB" sz="2400" dirty="0" smtClean="0">
                <a:hlinkClick r:id="rId4"/>
              </a:rPr>
              <a:t>www.cept.org/ecc</a:t>
            </a:r>
            <a:endParaRPr lang="en-GB" sz="2400" dirty="0" smtClean="0"/>
          </a:p>
          <a:p>
            <a:pPr lvl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The European database on spectrum information (EFIS) is at </a:t>
            </a:r>
            <a:r>
              <a:rPr lang="en-GB" sz="2400" dirty="0" smtClean="0">
                <a:hlinkClick r:id="rId5"/>
              </a:rPr>
              <a:t>www.efis.dk</a:t>
            </a:r>
            <a:endParaRPr lang="en-GB" sz="2400" dirty="0" smtClean="0"/>
          </a:p>
          <a:p>
            <a:pPr lvl="1">
              <a:lnSpc>
                <a:spcPct val="80000"/>
              </a:lnSpc>
              <a:buClr>
                <a:srgbClr val="080808"/>
              </a:buClr>
              <a:buNone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		</a:t>
            </a:r>
          </a:p>
          <a:p>
            <a:pPr lvl="1">
              <a:lnSpc>
                <a:spcPct val="80000"/>
              </a:lnSpc>
              <a:buClr>
                <a:srgbClr val="080808"/>
              </a:buClr>
              <a:buNone/>
              <a:defRPr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rgbClr val="080808"/>
              </a:buClr>
              <a:buNone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Don</a:t>
            </a:r>
            <a:r>
              <a:rPr lang="en-GB" sz="1600" b="1" dirty="0" smtClean="0">
                <a:solidFill>
                  <a:srgbClr val="FF0000"/>
                </a:solidFill>
                <a:latin typeface="Times New Roman"/>
              </a:rPr>
              <a:t>’</a:t>
            </a:r>
            <a:r>
              <a:rPr lang="en-GB" sz="1600" b="1" dirty="0" smtClean="0">
                <a:solidFill>
                  <a:srgbClr val="FF0000"/>
                </a:solidFill>
              </a:rPr>
              <a:t>t be misled by the Login. Documents are only protected if so requested by the contributor.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ECC Transparency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109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446088" y="3124415"/>
            <a:ext cx="8134350" cy="1222601"/>
          </a:xfrm>
          <a:prstGeom prst="rect">
            <a:avLst/>
          </a:prstGeom>
          <a:solidFill>
            <a:srgbClr val="89F7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57200" y="955649"/>
            <a:ext cx="8134350" cy="1950243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938428"/>
            <a:ext cx="3981450" cy="414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ECC-Working Group </a:t>
            </a:r>
          </a:p>
          <a:p>
            <a:pPr marL="0" indent="0">
              <a:buNone/>
            </a:pPr>
            <a:r>
              <a:rPr lang="en-GB" sz="2000" b="1" dirty="0" smtClean="0"/>
              <a:t>„Frequency Management“</a:t>
            </a: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	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81050" y="1799249"/>
            <a:ext cx="2114550" cy="978695"/>
            <a:chOff x="781050" y="2214562"/>
            <a:chExt cx="2114550" cy="1304926"/>
          </a:xfrm>
        </p:grpSpPr>
        <p:sp>
          <p:nvSpPr>
            <p:cNvPr id="7" name="Flussdiagramm: Mehrere Dokumente 6"/>
            <p:cNvSpPr/>
            <p:nvPr/>
          </p:nvSpPr>
          <p:spPr bwMode="auto">
            <a:xfrm>
              <a:off x="781050" y="2214562"/>
              <a:ext cx="2114550" cy="1304926"/>
            </a:xfrm>
            <a:prstGeom prst="flowChartMultidocumen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1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71562" y="2543859"/>
              <a:ext cx="153352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ECC Decision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455988" y="1101200"/>
            <a:ext cx="2114550" cy="978695"/>
            <a:chOff x="5171571" y="649741"/>
            <a:chExt cx="2114550" cy="1304926"/>
          </a:xfrm>
        </p:grpSpPr>
        <p:sp>
          <p:nvSpPr>
            <p:cNvPr id="10" name="Flussdiagramm: Mehrere Dokumente 9"/>
            <p:cNvSpPr/>
            <p:nvPr/>
          </p:nvSpPr>
          <p:spPr bwMode="auto">
            <a:xfrm>
              <a:off x="5171571" y="649741"/>
              <a:ext cx="2114550" cy="1304926"/>
            </a:xfrm>
            <a:prstGeom prst="flowChartMultidocument">
              <a:avLst/>
            </a:prstGeom>
            <a:solidFill>
              <a:srgbClr val="DDC082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1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171571" y="979037"/>
              <a:ext cx="182403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ECC Recommendation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053137" y="1076198"/>
            <a:ext cx="2114550" cy="978695"/>
            <a:chOff x="781050" y="2303007"/>
            <a:chExt cx="2114550" cy="1304926"/>
          </a:xfrm>
        </p:grpSpPr>
        <p:sp>
          <p:nvSpPr>
            <p:cNvPr id="13" name="Flussdiagramm: Mehrere Dokumente 12"/>
            <p:cNvSpPr/>
            <p:nvPr/>
          </p:nvSpPr>
          <p:spPr bwMode="auto">
            <a:xfrm>
              <a:off x="781050" y="2303007"/>
              <a:ext cx="2114550" cy="1304926"/>
            </a:xfrm>
            <a:prstGeom prst="flowChartMultidocument">
              <a:avLst/>
            </a:prstGeom>
            <a:solidFill>
              <a:srgbClr val="265A7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1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914400" y="2665641"/>
              <a:ext cx="15335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ECC 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Report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89275" y="394852"/>
            <a:ext cx="5459413" cy="22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5A7F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1120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074738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436688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17795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478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6pPr>
            <a:lvl7pPr marL="293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7pPr>
            <a:lvl8pPr marL="3392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8pPr>
            <a:lvl9pPr marL="3849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CEPT- ECC Process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3448050" y="3275454"/>
            <a:ext cx="2114550" cy="978695"/>
            <a:chOff x="5153025" y="1762123"/>
            <a:chExt cx="2114550" cy="1304926"/>
          </a:xfrm>
          <a:solidFill>
            <a:srgbClr val="DDC082"/>
          </a:solidFill>
        </p:grpSpPr>
        <p:sp>
          <p:nvSpPr>
            <p:cNvPr id="17" name="Flussdiagramm: Mehrere Dokumente 16"/>
            <p:cNvSpPr/>
            <p:nvPr/>
          </p:nvSpPr>
          <p:spPr bwMode="auto">
            <a:xfrm>
              <a:off x="5153025" y="1762123"/>
              <a:ext cx="2114550" cy="1304926"/>
            </a:xfrm>
            <a:prstGeom prst="flowChartMultidocumen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1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160964" y="2096865"/>
              <a:ext cx="1687512" cy="7796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ECC Recommendation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053137" y="3275454"/>
            <a:ext cx="2114550" cy="978695"/>
            <a:chOff x="781050" y="3467098"/>
            <a:chExt cx="2114550" cy="1304926"/>
          </a:xfrm>
        </p:grpSpPr>
        <p:sp>
          <p:nvSpPr>
            <p:cNvPr id="20" name="Flussdiagramm: Mehrere Dokumente 19"/>
            <p:cNvSpPr/>
            <p:nvPr/>
          </p:nvSpPr>
          <p:spPr bwMode="auto">
            <a:xfrm>
              <a:off x="781050" y="3467098"/>
              <a:ext cx="2114550" cy="1304926"/>
            </a:xfrm>
            <a:prstGeom prst="flowChartMultidocument">
              <a:avLst/>
            </a:prstGeom>
            <a:solidFill>
              <a:srgbClr val="265A7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C6D6"/>
                </a:buClr>
                <a:buSzPct val="80000"/>
                <a:buFont typeface="Wingdings" pitchFamily="1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1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914400" y="3824580"/>
              <a:ext cx="15335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ECC 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Report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46088" y="3720312"/>
            <a:ext cx="39639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5A7F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1120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074738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436688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17795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8A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478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6pPr>
            <a:lvl7pPr marL="293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7pPr>
            <a:lvl8pPr marL="3392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8pPr>
            <a:lvl9pPr marL="3849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600" b="1" dirty="0" smtClean="0"/>
              <a:t>ECC-Working Group</a:t>
            </a:r>
          </a:p>
          <a:p>
            <a:pPr marL="0" indent="0">
              <a:buFont typeface="Wingdings" pitchFamily="2" charset="2"/>
              <a:buNone/>
            </a:pPr>
            <a:r>
              <a:rPr lang="en-GB" sz="1600" b="1" dirty="0" smtClean="0"/>
              <a:t>„Spectrum Engineering“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 flipV="1">
            <a:off x="2895602" y="2644506"/>
            <a:ext cx="1314449" cy="579921"/>
          </a:xfrm>
          <a:prstGeom prst="straightConnector1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H="1" flipV="1">
            <a:off x="3089275" y="2552915"/>
            <a:ext cx="3521077" cy="671513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446088" y="941999"/>
            <a:ext cx="8126412" cy="3405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1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 flipH="1">
            <a:off x="3089274" y="2112042"/>
            <a:ext cx="3416302" cy="316875"/>
          </a:xfrm>
          <a:prstGeom prst="straightConnector1">
            <a:avLst/>
          </a:prstGeom>
          <a:noFill/>
          <a:ln w="44450" cap="flat" cmpd="sng" algn="ctr">
            <a:solidFill>
              <a:srgbClr val="265A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flipH="1">
            <a:off x="2971801" y="2079895"/>
            <a:ext cx="1304925" cy="208702"/>
          </a:xfrm>
          <a:prstGeom prst="straightConnector1">
            <a:avLst/>
          </a:prstGeom>
          <a:noFill/>
          <a:ln w="44450" cap="flat" cmpd="sng" algn="ctr">
            <a:solidFill>
              <a:srgbClr val="265A7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677907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</TotalTime>
  <Words>743</Words>
  <Application>Microsoft Office PowerPoint</Application>
  <PresentationFormat>On-screen Show (16:9)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ECC Transparency</vt:lpstr>
      <vt:lpstr>PowerPoint Presentation</vt:lpstr>
      <vt:lpstr>700 MHz Development</vt:lpstr>
      <vt:lpstr>Benefits 700 MHz Harmonisation</vt:lpstr>
      <vt:lpstr>ECC Recommendations</vt:lpstr>
      <vt:lpstr>Current issue: 5G</vt:lpstr>
      <vt:lpstr>Relation to the European Union</vt:lpstr>
      <vt:lpstr>Global level: ITU</vt:lpstr>
      <vt:lpstr>Trends &amp;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 international harmonisation</dc:title>
  <dc:creator>CPG chair</dc:creator>
  <cp:lastModifiedBy>Vibeke Hansen</cp:lastModifiedBy>
  <cp:revision>67</cp:revision>
  <dcterms:created xsi:type="dcterms:W3CDTF">2010-04-12T23:12:02Z</dcterms:created>
  <dcterms:modified xsi:type="dcterms:W3CDTF">2017-10-25T13:25:31Z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